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notesMasterIdLst>
    <p:notesMasterId r:id="rId36"/>
  </p:notesMasterIdLst>
  <p:sldIdLst>
    <p:sldId id="914" r:id="rId2"/>
    <p:sldId id="937" r:id="rId3"/>
    <p:sldId id="469" r:id="rId4"/>
    <p:sldId id="897" r:id="rId5"/>
    <p:sldId id="910" r:id="rId6"/>
    <p:sldId id="938" r:id="rId7"/>
    <p:sldId id="912" r:id="rId8"/>
    <p:sldId id="899" r:id="rId9"/>
    <p:sldId id="902" r:id="rId10"/>
    <p:sldId id="933" r:id="rId11"/>
    <p:sldId id="907" r:id="rId12"/>
    <p:sldId id="517" r:id="rId13"/>
    <p:sldId id="934" r:id="rId14"/>
    <p:sldId id="872" r:id="rId15"/>
    <p:sldId id="385" r:id="rId16"/>
    <p:sldId id="906" r:id="rId17"/>
    <p:sldId id="926" r:id="rId18"/>
    <p:sldId id="908" r:id="rId19"/>
    <p:sldId id="936" r:id="rId20"/>
    <p:sldId id="916" r:id="rId21"/>
    <p:sldId id="915" r:id="rId22"/>
    <p:sldId id="917" r:id="rId23"/>
    <p:sldId id="928" r:id="rId24"/>
    <p:sldId id="920" r:id="rId25"/>
    <p:sldId id="921" r:id="rId26"/>
    <p:sldId id="922" r:id="rId27"/>
    <p:sldId id="930" r:id="rId28"/>
    <p:sldId id="939" r:id="rId29"/>
    <p:sldId id="931" r:id="rId30"/>
    <p:sldId id="927" r:id="rId31"/>
    <p:sldId id="918" r:id="rId32"/>
    <p:sldId id="925" r:id="rId33"/>
    <p:sldId id="903" r:id="rId34"/>
    <p:sldId id="932" r:id="rId35"/>
  </p:sldIdLst>
  <p:sldSz cx="12192000" cy="6858000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porabnik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2600"/>
    <a:srgbClr val="666699"/>
    <a:srgbClr val="76D6FF"/>
    <a:srgbClr val="0096FF"/>
    <a:srgbClr val="FF2F92"/>
    <a:srgbClr val="FF6600"/>
    <a:srgbClr val="FF9933"/>
    <a:srgbClr val="00009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ematski slog 2 – poudarek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rednji slog 4 – poudarek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Temni slog 1 – poudarek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ematski slog 1 – poudarek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tski slog 1 – poudarek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tski slog 1 – poudarek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505E3EF-67EA-436B-97B2-0124C06EBD24}" styleName="Srednji slog 4 – poudarek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1"/>
    <p:restoredTop sz="77813" autoAdjust="0"/>
  </p:normalViewPr>
  <p:slideViewPr>
    <p:cSldViewPr>
      <p:cViewPr varScale="1">
        <p:scale>
          <a:sx n="71" d="100"/>
          <a:sy n="71" d="100"/>
        </p:scale>
        <p:origin x="139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6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4" Type="http://schemas.openxmlformats.org/officeDocument/2006/relationships/image" Target="../media/image58.jpe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FC671-3E96-B04D-8743-1A2631940C43}" type="datetimeFigureOut">
              <a:rPr lang="en-GB" smtClean="0"/>
              <a:t>12/07/2021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384C-6F25-714A-9093-951791791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81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t.i. debelilno okolje:</a:t>
            </a:r>
            <a:r>
              <a:rPr lang="sl-SI" baseline="0" dirty="0" smtClean="0"/>
              <a:t> nezdrava hrana povsod na dosegu roke – včasih so otroci </a:t>
            </a:r>
            <a:r>
              <a:rPr lang="sl-SI" baseline="0" dirty="0" err="1" smtClean="0"/>
              <a:t>robutali</a:t>
            </a:r>
            <a:r>
              <a:rPr lang="sl-SI" baseline="0" dirty="0" smtClean="0"/>
              <a:t> sadje, sedaj </a:t>
            </a:r>
            <a:r>
              <a:rPr lang="sl-SI" baseline="0" dirty="0" err="1" smtClean="0"/>
              <a:t>vzemajo</a:t>
            </a:r>
            <a:r>
              <a:rPr lang="sl-SI" baseline="0" dirty="0" smtClean="0"/>
              <a:t> sladkarije ne avtomatu</a:t>
            </a:r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384C-6F25-714A-9093-9517917911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33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Redni</a:t>
            </a:r>
            <a:r>
              <a:rPr lang="sl-SI" baseline="0" dirty="0" smtClean="0"/>
              <a:t> obroki so pomembni, da ne preobremenimo presnove – preveč OH ob enem obroku. </a:t>
            </a:r>
            <a:r>
              <a:rPr lang="sl-SI" b="1" baseline="0" dirty="0" smtClean="0"/>
              <a:t>Izpuščanje obrokov </a:t>
            </a:r>
            <a:r>
              <a:rPr lang="sl-SI" baseline="0" dirty="0" smtClean="0"/>
              <a:t>lahko vodi v </a:t>
            </a:r>
            <a:r>
              <a:rPr lang="sl-SI" b="1" baseline="0" dirty="0" smtClean="0"/>
              <a:t>prenajedanje</a:t>
            </a:r>
            <a:r>
              <a:rPr lang="sl-SI" baseline="0" dirty="0" smtClean="0"/>
              <a:t> in posledično v </a:t>
            </a:r>
            <a:r>
              <a:rPr lang="sl-SI" b="1" baseline="0" dirty="0" smtClean="0"/>
              <a:t>naraščanje telesne mase in debelost</a:t>
            </a:r>
            <a:r>
              <a:rPr lang="sl-SI" baseline="0" dirty="0" smtClean="0"/>
              <a:t>.</a:t>
            </a:r>
          </a:p>
          <a:p>
            <a:r>
              <a:rPr lang="sl-SI" b="1" baseline="0" dirty="0" smtClean="0"/>
              <a:t>Zdravljenje s peni – ne smemo izpustiti obroka </a:t>
            </a:r>
            <a:r>
              <a:rPr lang="sl-SI" b="1" baseline="0" dirty="0" smtClean="0">
                <a:sym typeface="Wingdings" panose="05000000000000000000" pitchFamily="2" charset="2"/>
              </a:rPr>
              <a:t> hipoglikemija</a:t>
            </a:r>
            <a:r>
              <a:rPr lang="sl-SI" baseline="0" dirty="0" smtClean="0">
                <a:sym typeface="Wingdings" panose="05000000000000000000" pitchFamily="2" charset="2"/>
              </a:rPr>
              <a:t>!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384C-6F25-714A-9093-9517917911E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435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384C-6F25-714A-9093-9517917911E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62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and 50 grams of carbs – how much food is that?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1CDB4-7706-A34C-B98A-C407EFC4982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8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384C-6F25-714A-9093-9517917911E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62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Ko planiramo nek</a:t>
            </a:r>
            <a:r>
              <a:rPr lang="sl-SI" baseline="0" dirty="0" smtClean="0"/>
              <a:t> obrok, ne smemo pozabiti, da je presnova </a:t>
            </a:r>
            <a:r>
              <a:rPr lang="sl-SI" baseline="0" dirty="0" err="1" smtClean="0"/>
              <a:t>makrohranil</a:t>
            </a:r>
            <a:r>
              <a:rPr lang="sl-SI" baseline="0" dirty="0" smtClean="0"/>
              <a:t> različna. OH se presnavljajo hitro, B počasneje, M rabijo več ur. Kombinacije glavnih skupin živil v enem obroku so pomembne, da sestavimo obrok, pri katerem bo presnova ravno prav hitra.</a:t>
            </a:r>
          </a:p>
          <a:p>
            <a:r>
              <a:rPr lang="sl-SI" b="1" baseline="0" dirty="0" smtClean="0"/>
              <a:t>Presnovo </a:t>
            </a:r>
            <a:r>
              <a:rPr lang="sl-SI" b="1" baseline="0" dirty="0" smtClean="0"/>
              <a:t>upočasnimo </a:t>
            </a:r>
            <a:r>
              <a:rPr lang="sl-SI" b="1" baseline="0" dirty="0" smtClean="0"/>
              <a:t>z dodatkom B, M in vlaknin.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1CDB4-7706-A34C-B98A-C407EFC4982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95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384C-6F25-714A-9093-9517917911E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723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384C-6F25-714A-9093-9517917911E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229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24C9935-D878-2745-9D4A-B5759A804E7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8C7D445-F9DB-B041-82ED-82A887021E9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94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24C9935-D878-2745-9D4A-B5759A804E7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8C7D445-F9DB-B041-82ED-82A887021E9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04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24C9935-D878-2745-9D4A-B5759A804E7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8C7D445-F9DB-B041-82ED-82A887021E9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56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24C9935-D878-2745-9D4A-B5759A804E7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8C7D445-F9DB-B041-82ED-82A887021E9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15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24C9935-D878-2745-9D4A-B5759A804E7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8C7D445-F9DB-B041-82ED-82A887021E9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2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24C9935-D878-2745-9D4A-B5759A804E7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8C7D445-F9DB-B041-82ED-82A887021E9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24C9935-D878-2745-9D4A-B5759A804E7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8C7D445-F9DB-B041-82ED-82A887021E9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63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24C9935-D878-2745-9D4A-B5759A804E7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8C7D445-F9DB-B041-82ED-82A887021E9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24C9935-D878-2745-9D4A-B5759A804E7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8C7D445-F9DB-B041-82ED-82A887021E9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97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24C9935-D878-2745-9D4A-B5759A804E7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8C7D445-F9DB-B041-82ED-82A887021E9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59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24C9935-D878-2745-9D4A-B5759A804E79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8C7D445-F9DB-B041-82ED-82A887021E9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9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l-SI" altLang="en-US">
              <a:solidFill>
                <a:srgbClr val="4E5B6F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l-SI" altLang="en-US">
              <a:solidFill>
                <a:srgbClr val="4E5B6F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82584E-B37F-49F2-8CD4-BF77208E1D28}" type="slidenum">
              <a:rPr lang="sl-SI" altLang="en-US" smtClean="0">
                <a:solidFill>
                  <a:srgbClr val="4E5B6F"/>
                </a:solidFill>
              </a:rPr>
              <a:pPr>
                <a:defRPr/>
              </a:pPr>
              <a:t>‹#›</a:t>
            </a:fld>
            <a:endParaRPr lang="sl-SI" altLang="en-US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5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RICkgXTWgk&amp;ab_channel=TVInfodro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43.emf"/><Relationship Id="rId7" Type="http://schemas.openxmlformats.org/officeDocument/2006/relationships/image" Target="../media/image76.jp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5.jpg"/><Relationship Id="rId11" Type="http://schemas.openxmlformats.org/officeDocument/2006/relationships/image" Target="../media/image80.pn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592" y="0"/>
            <a:ext cx="367240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Naslov 5"/>
          <p:cNvSpPr>
            <a:spLocks noGrp="1"/>
          </p:cNvSpPr>
          <p:nvPr>
            <p:ph type="ctrTitle"/>
          </p:nvPr>
        </p:nvSpPr>
        <p:spPr>
          <a:xfrm>
            <a:off x="-394665" y="585071"/>
            <a:ext cx="12192000" cy="1470025"/>
          </a:xfrm>
        </p:spPr>
        <p:txBody>
          <a:bodyPr>
            <a:normAutofit/>
          </a:bodyPr>
          <a:lstStyle/>
          <a:p>
            <a:r>
              <a:rPr lang="sl-SI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ZDRAV ŽIVLJENJSKI SLOG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dnaslov 6"/>
          <p:cNvSpPr>
            <a:spLocks noGrp="1"/>
          </p:cNvSpPr>
          <p:nvPr>
            <p:ph type="subTitle" idx="1"/>
          </p:nvPr>
        </p:nvSpPr>
        <p:spPr>
          <a:xfrm>
            <a:off x="1434135" y="1739455"/>
            <a:ext cx="8534400" cy="893339"/>
          </a:xfrm>
        </p:spPr>
        <p:txBody>
          <a:bodyPr>
            <a:normAutofit fontScale="70000" lnSpcReduction="20000"/>
          </a:bodyPr>
          <a:lstStyle/>
          <a:p>
            <a:r>
              <a:rPr lang="sl-SI" sz="2400" b="1" dirty="0" smtClean="0"/>
              <a:t>Manca Čot, mag. </a:t>
            </a:r>
            <a:r>
              <a:rPr lang="sl-SI" sz="2400" b="1" dirty="0" err="1" smtClean="0"/>
              <a:t>dietet</a:t>
            </a:r>
            <a:r>
              <a:rPr lang="sl-SI" sz="2400" b="1" dirty="0" smtClean="0"/>
              <a:t>., dipl. del. ter. </a:t>
            </a:r>
          </a:p>
          <a:p>
            <a:r>
              <a:rPr lang="sl-SI" b="1" dirty="0" smtClean="0"/>
              <a:t>Služba za </a:t>
            </a:r>
            <a:r>
              <a:rPr lang="sl-SI" b="1" dirty="0" err="1" smtClean="0"/>
              <a:t>dietoterapijo</a:t>
            </a:r>
            <a:r>
              <a:rPr lang="sl-SI" b="1" dirty="0" smtClean="0"/>
              <a:t> in bolniško prehrano</a:t>
            </a:r>
          </a:p>
          <a:p>
            <a:r>
              <a:rPr lang="sl-SI" sz="2400" b="1" dirty="0" smtClean="0"/>
              <a:t>UKCL LJ, Pediatrična klinika Ljubljana</a:t>
            </a:r>
            <a:endParaRPr lang="sl-SI" sz="2400" b="1" dirty="0" smtClean="0"/>
          </a:p>
        </p:txBody>
      </p:sp>
      <p:sp>
        <p:nvSpPr>
          <p:cNvPr id="9" name="PoljeZBesedilom 8"/>
          <p:cNvSpPr txBox="1"/>
          <p:nvPr/>
        </p:nvSpPr>
        <p:spPr>
          <a:xfrm>
            <a:off x="5288509" y="6519446"/>
            <a:ext cx="16149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tx1">
                    <a:tint val="75000"/>
                  </a:schemeClr>
                </a:solidFill>
              </a:rPr>
              <a:t>j</a:t>
            </a:r>
            <a:r>
              <a:rPr lang="sl-SI" sz="2000" dirty="0" smtClean="0">
                <a:solidFill>
                  <a:schemeClr val="tx1">
                    <a:tint val="75000"/>
                  </a:schemeClr>
                </a:solidFill>
              </a:rPr>
              <a:t>ulij, 2021</a:t>
            </a:r>
            <a:endParaRPr lang="en-US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2714431"/>
            <a:ext cx="6768752" cy="38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445239"/>
            <a:ext cx="6672064" cy="6412761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0" y="116632"/>
            <a:ext cx="12192000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V obroku zagotovimo:</a:t>
            </a:r>
          </a:p>
          <a:p>
            <a:r>
              <a:rPr lang="sl-SI" sz="2000" dirty="0" smtClean="0"/>
              <a:t>pretežno </a:t>
            </a:r>
            <a:r>
              <a:rPr lang="sl-SI" sz="2000" dirty="0"/>
              <a:t>sestavljene ogljikove hidrate - škrobna živila,</a:t>
            </a:r>
          </a:p>
          <a:p>
            <a:r>
              <a:rPr lang="sl-SI" sz="2000" dirty="0" smtClean="0"/>
              <a:t>prehrano </a:t>
            </a:r>
            <a:r>
              <a:rPr lang="sl-SI" sz="2000" dirty="0"/>
              <a:t>bogato z dietnimi vlakninami,</a:t>
            </a:r>
          </a:p>
          <a:p>
            <a:r>
              <a:rPr lang="sl-SI" sz="2000" dirty="0"/>
              <a:t>prednost dajemo </a:t>
            </a:r>
            <a:r>
              <a:rPr lang="sl-SI" sz="2000" dirty="0" smtClean="0"/>
              <a:t>zelenjavi,</a:t>
            </a:r>
          </a:p>
          <a:p>
            <a:r>
              <a:rPr lang="sl-SI" sz="2000" dirty="0" smtClean="0"/>
              <a:t>količina </a:t>
            </a:r>
            <a:r>
              <a:rPr lang="sl-SI" sz="2000" dirty="0"/>
              <a:t>sadja naj predstavlja tretjino količine </a:t>
            </a:r>
            <a:r>
              <a:rPr lang="sl-SI" sz="2000" dirty="0" smtClean="0"/>
              <a:t>zelenjave (NE prezrelo),</a:t>
            </a:r>
          </a:p>
          <a:p>
            <a:r>
              <a:rPr lang="sl-SI" sz="2000" dirty="0" smtClean="0"/>
              <a:t>sadje </a:t>
            </a:r>
            <a:r>
              <a:rPr lang="sl-SI" sz="2000" dirty="0"/>
              <a:t>kombiniramo z </a:t>
            </a:r>
            <a:r>
              <a:rPr lang="sl-SI" sz="2000" dirty="0" smtClean="0"/>
              <a:t>oreščki,</a:t>
            </a:r>
            <a:endParaRPr lang="sl-SI" sz="2000" dirty="0"/>
          </a:p>
          <a:p>
            <a:r>
              <a:rPr lang="sl-SI" sz="2000" dirty="0" smtClean="0"/>
              <a:t>beljakovinska </a:t>
            </a:r>
            <a:r>
              <a:rPr lang="sl-SI" sz="2000" dirty="0"/>
              <a:t>živila z manj </a:t>
            </a:r>
            <a:r>
              <a:rPr lang="sl-SI" sz="2000" dirty="0" smtClean="0"/>
              <a:t>vidne maščobe </a:t>
            </a:r>
            <a:r>
              <a:rPr lang="sl-SI" sz="2000" dirty="0"/>
              <a:t>(npr. pusto </a:t>
            </a:r>
            <a:r>
              <a:rPr lang="sl-SI" sz="2000" dirty="0" smtClean="0"/>
              <a:t>meso, ribe),</a:t>
            </a:r>
            <a:endParaRPr lang="sl-SI" sz="2000" dirty="0"/>
          </a:p>
          <a:p>
            <a:r>
              <a:rPr lang="sl-SI" sz="2000" dirty="0" smtClean="0"/>
              <a:t>omejimo </a:t>
            </a:r>
            <a:r>
              <a:rPr lang="sl-SI" sz="2000" dirty="0"/>
              <a:t>nasičene maščobe živalskega izvora,</a:t>
            </a:r>
          </a:p>
          <a:p>
            <a:r>
              <a:rPr lang="sl-SI" sz="2000" dirty="0" smtClean="0"/>
              <a:t>popolnoma omejimo sladke pijače: sladki sokovi, </a:t>
            </a:r>
          </a:p>
          <a:p>
            <a:pPr marL="0" indent="0">
              <a:buNone/>
            </a:pPr>
            <a:r>
              <a:rPr lang="sl-SI" sz="2000" dirty="0" smtClean="0"/>
              <a:t>sladke </a:t>
            </a:r>
            <a:r>
              <a:rPr lang="sl-SI" sz="2000" dirty="0"/>
              <a:t>g</a:t>
            </a:r>
            <a:r>
              <a:rPr lang="sl-SI" sz="2000" dirty="0" smtClean="0"/>
              <a:t>azirane/negazirane pijače,  </a:t>
            </a:r>
          </a:p>
          <a:p>
            <a:r>
              <a:rPr lang="sl-SI" sz="2000" dirty="0"/>
              <a:t>p</a:t>
            </a:r>
            <a:r>
              <a:rPr lang="sl-SI" sz="2000" dirty="0" smtClean="0"/>
              <a:t>oskrbimo za zadosten vnos tekočine (voda ali nesladkan čaj), </a:t>
            </a:r>
          </a:p>
          <a:p>
            <a:r>
              <a:rPr lang="sl-SI" sz="2000" dirty="0"/>
              <a:t>Hrano pripravljajmo na zdrav način in higiensko neoporečno! </a:t>
            </a:r>
          </a:p>
          <a:p>
            <a:r>
              <a:rPr lang="sl-SI" sz="2000" dirty="0" smtClean="0"/>
              <a:t>Hrano dušimo, kuhajmo ali pecimo, vendar je ne cvrimo. </a:t>
            </a:r>
          </a:p>
          <a:p>
            <a:r>
              <a:rPr lang="sl-SI" sz="2000" dirty="0" smtClean="0"/>
              <a:t>Dodajajmo ji čim manj maščob, soli in sladkorja!</a:t>
            </a:r>
          </a:p>
          <a:p>
            <a:endParaRPr lang="sl-SI" sz="24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822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Ogljikovi hidrati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953149"/>
          </a:xfrm>
        </p:spPr>
        <p:txBody>
          <a:bodyPr>
            <a:normAutofit/>
          </a:bodyPr>
          <a:lstStyle/>
          <a:p>
            <a:r>
              <a:rPr lang="sl-SI" sz="2400" dirty="0"/>
              <a:t>G</a:t>
            </a:r>
            <a:r>
              <a:rPr lang="sl-SI" sz="2400" dirty="0" smtClean="0"/>
              <a:t>lavna </a:t>
            </a:r>
            <a:r>
              <a:rPr lang="sl-SI" sz="2400" dirty="0"/>
              <a:t>hranilna snov, ki organizmu zagotavlja </a:t>
            </a:r>
            <a:r>
              <a:rPr lang="sl-SI" sz="2400" dirty="0" smtClean="0"/>
              <a:t>energijo.</a:t>
            </a:r>
          </a:p>
          <a:p>
            <a:r>
              <a:rPr lang="sl-SI" sz="2400" dirty="0" smtClean="0"/>
              <a:t>Sestavljeni (kompleksni) OH (</a:t>
            </a:r>
            <a:r>
              <a:rPr lang="sl-SI" sz="2400" dirty="0"/>
              <a:t>polnozrnati kruh in </a:t>
            </a:r>
            <a:r>
              <a:rPr lang="sl-SI" sz="2400" dirty="0" smtClean="0"/>
              <a:t>moka, polnozrnate testenine</a:t>
            </a:r>
            <a:r>
              <a:rPr lang="sl-SI" sz="2400" dirty="0"/>
              <a:t>, neoluščen riž, kaše, </a:t>
            </a:r>
            <a:r>
              <a:rPr lang="sl-SI" sz="2400" dirty="0" smtClean="0"/>
              <a:t>kosmiči- ovseni, ajdovi, </a:t>
            </a:r>
            <a:r>
              <a:rPr lang="sl-SI" sz="2400" dirty="0" err="1" smtClean="0"/>
              <a:t>pirini</a:t>
            </a:r>
            <a:r>
              <a:rPr lang="sl-SI" sz="2400" dirty="0" smtClean="0"/>
              <a:t>, rženi…) in enostavni OH (saharoza/namizni sladkor, </a:t>
            </a:r>
            <a:r>
              <a:rPr lang="sl-SI" sz="2400" dirty="0"/>
              <a:t>slaščice, sladoledi </a:t>
            </a:r>
            <a:r>
              <a:rPr lang="sl-SI" sz="2400" dirty="0" smtClean="0"/>
              <a:t>…).</a:t>
            </a:r>
          </a:p>
          <a:p>
            <a:endParaRPr lang="sl-SI" sz="2400" dirty="0" smtClean="0"/>
          </a:p>
          <a:p>
            <a:r>
              <a:rPr lang="sl-SI" sz="2400" dirty="0" smtClean="0"/>
              <a:t>Živila, bogata z ogljikovimi hidrati: </a:t>
            </a: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- škrobna </a:t>
            </a:r>
            <a:r>
              <a:rPr lang="sl-SI" sz="2400" dirty="0"/>
              <a:t>živila</a:t>
            </a:r>
          </a:p>
          <a:p>
            <a:pPr marL="0" indent="0">
              <a:buNone/>
            </a:pPr>
            <a:r>
              <a:rPr lang="sl-SI" sz="2400" dirty="0" smtClean="0"/>
              <a:t>- zelenjava</a:t>
            </a:r>
            <a:endParaRPr lang="sl-SI" sz="2400" dirty="0"/>
          </a:p>
          <a:p>
            <a:pPr marL="0" indent="0">
              <a:buNone/>
            </a:pPr>
            <a:r>
              <a:rPr lang="sl-SI" sz="2400" dirty="0" smtClean="0"/>
              <a:t>- sadje</a:t>
            </a:r>
            <a:endParaRPr lang="sl-SI" sz="2400" dirty="0"/>
          </a:p>
          <a:p>
            <a:pPr marL="0" indent="0">
              <a:buNone/>
            </a:pPr>
            <a:r>
              <a:rPr lang="sl-SI" sz="2400" dirty="0" smtClean="0"/>
              <a:t>- sladka </a:t>
            </a:r>
            <a:r>
              <a:rPr lang="sl-SI" sz="2400" dirty="0"/>
              <a:t>živila (slaščice)</a:t>
            </a:r>
          </a:p>
          <a:p>
            <a:pPr marL="0" indent="0">
              <a:buNone/>
            </a:pPr>
            <a:r>
              <a:rPr lang="sl-SI" sz="2400" dirty="0" smtClean="0"/>
              <a:t>- (mleko </a:t>
            </a:r>
            <a:r>
              <a:rPr lang="sl-SI" sz="2400" dirty="0"/>
              <a:t>in </a:t>
            </a:r>
            <a:r>
              <a:rPr lang="sl-SI" sz="2400" dirty="0" smtClean="0"/>
              <a:t>jogurt - mlečni sladkor: laktoza)</a:t>
            </a:r>
            <a:endParaRPr lang="sl-SI" sz="24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400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D43CC9-DF14-BE46-8282-23D4DF771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55" y="2919861"/>
            <a:ext cx="5015881" cy="3335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97979-35E1-FA44-A7EB-A6D7421C3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919861"/>
            <a:ext cx="5117798" cy="3403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98E3BB-2581-964F-90BC-59DDAE186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16" y="260648"/>
            <a:ext cx="4943513" cy="2780727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6340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Beljakovine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sl-SI" dirty="0" smtClean="0"/>
              <a:t>Oskrbujejo </a:t>
            </a:r>
            <a:r>
              <a:rPr lang="sl-SI" dirty="0"/>
              <a:t>telo z aminokislinami in drugimi dušikovimi spojinami, ki so potrebne za proizvodnjo telesu lastnih beljakovin.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l-SI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 smtClean="0"/>
              <a:t>Živila, bogata z beljakovinami: </a:t>
            </a:r>
          </a:p>
          <a:p>
            <a:pPr lvl="1"/>
            <a:r>
              <a:rPr lang="sl-SI" dirty="0" smtClean="0"/>
              <a:t>sir</a:t>
            </a:r>
            <a:endParaRPr lang="sl-SI" dirty="0"/>
          </a:p>
          <a:p>
            <a:pPr lvl="1"/>
            <a:r>
              <a:rPr lang="sl-SI" dirty="0"/>
              <a:t>meso in mesni </a:t>
            </a:r>
            <a:r>
              <a:rPr lang="sl-SI" dirty="0" smtClean="0"/>
              <a:t>izdelki (pusto meso, brez kože, </a:t>
            </a:r>
          </a:p>
          <a:p>
            <a:pPr lvl="1"/>
            <a:r>
              <a:rPr lang="sl-SI" dirty="0" smtClean="0"/>
              <a:t>ribe</a:t>
            </a:r>
            <a:endParaRPr lang="sl-SI" dirty="0"/>
          </a:p>
          <a:p>
            <a:pPr lvl="1"/>
            <a:r>
              <a:rPr lang="sl-SI" dirty="0"/>
              <a:t>jajca</a:t>
            </a:r>
          </a:p>
          <a:p>
            <a:pPr lvl="1"/>
            <a:r>
              <a:rPr lang="sl-SI" dirty="0"/>
              <a:t>o</a:t>
            </a:r>
            <a:r>
              <a:rPr lang="sl-SI" dirty="0" smtClean="0"/>
              <a:t>reščki</a:t>
            </a:r>
          </a:p>
          <a:p>
            <a:pPr lvl="1"/>
            <a:r>
              <a:rPr lang="sl-SI" dirty="0"/>
              <a:t>s</a:t>
            </a:r>
            <a:r>
              <a:rPr lang="sl-SI" dirty="0" smtClean="0"/>
              <a:t>tročnice</a:t>
            </a:r>
          </a:p>
          <a:p>
            <a:pPr lvl="1"/>
            <a:endParaRPr lang="sl-SI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razporedimo enakomerno v vse dnevne </a:t>
            </a:r>
            <a:r>
              <a:rPr lang="sl-SI" dirty="0" smtClean="0"/>
              <a:t>obroke,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 smtClean="0"/>
              <a:t>večje </a:t>
            </a:r>
            <a:r>
              <a:rPr lang="sl-SI" dirty="0"/>
              <a:t>količine lahko uvrstimo v obrok po končani večji telesni </a:t>
            </a:r>
            <a:r>
              <a:rPr lang="sl-SI" dirty="0" smtClean="0"/>
              <a:t>aktivnosti.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6013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33572"/>
            <a:ext cx="10972800" cy="1143000"/>
          </a:xfrm>
        </p:spPr>
        <p:txBody>
          <a:bodyPr/>
          <a:lstStyle/>
          <a:p>
            <a:r>
              <a:rPr lang="sl-SI" dirty="0" smtClean="0"/>
              <a:t>Maščoba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63352" y="1052736"/>
            <a:ext cx="11809312" cy="5631605"/>
          </a:xfrm>
        </p:spPr>
        <p:txBody>
          <a:bodyPr>
            <a:normAutofit/>
          </a:bodyPr>
          <a:lstStyle/>
          <a:p>
            <a:r>
              <a:rPr lang="sl-SI" sz="2400" dirty="0"/>
              <a:t>Zagotovimo </a:t>
            </a:r>
            <a:r>
              <a:rPr lang="sl-SI" sz="2400" b="1" dirty="0"/>
              <a:t>nujno potrebne esencialne maščobne </a:t>
            </a:r>
            <a:r>
              <a:rPr lang="sl-SI" sz="2400" b="1" dirty="0" smtClean="0"/>
              <a:t>kisline </a:t>
            </a:r>
            <a:r>
              <a:rPr lang="sl-SI" sz="2400" dirty="0" smtClean="0"/>
              <a:t>- </a:t>
            </a:r>
            <a:r>
              <a:rPr lang="sl-SI" sz="2400" dirty="0"/>
              <a:t>gradnike celičnih sten, tvorce žolčnih soli in medij za vitamine (A, D, E in K) topne v maščobah.</a:t>
            </a:r>
          </a:p>
          <a:p>
            <a:endParaRPr lang="sl-SI" sz="2600" dirty="0" smtClean="0">
              <a:solidFill>
                <a:srgbClr val="FF0000"/>
              </a:solidFill>
            </a:endParaRPr>
          </a:p>
          <a:p>
            <a:r>
              <a:rPr lang="sl-SI" sz="2400" dirty="0" smtClean="0">
                <a:solidFill>
                  <a:srgbClr val="FF0000"/>
                </a:solidFill>
              </a:rPr>
              <a:t>KVALITETA</a:t>
            </a:r>
            <a:r>
              <a:rPr lang="sl-SI" sz="2400" dirty="0" smtClean="0"/>
              <a:t> </a:t>
            </a:r>
            <a:r>
              <a:rPr lang="sl-SI" sz="2400" dirty="0">
                <a:solidFill>
                  <a:srgbClr val="00B0F0"/>
                </a:solidFill>
              </a:rPr>
              <a:t>NE VEČ OMEJEVANJE KVANTITETE</a:t>
            </a:r>
          </a:p>
          <a:p>
            <a:r>
              <a:rPr lang="sl-SI" sz="2400" dirty="0"/>
              <a:t>primerno razmerje med NMK : ENMK : VNMK (1:1:1)</a:t>
            </a:r>
          </a:p>
          <a:p>
            <a:r>
              <a:rPr lang="sl-SI" sz="2400" dirty="0"/>
              <a:t>zagotavljanje esencialnih maščobnih </a:t>
            </a:r>
            <a:r>
              <a:rPr lang="sl-SI" sz="2400" dirty="0" smtClean="0"/>
              <a:t>kislin:</a:t>
            </a:r>
            <a:endParaRPr lang="sl-SI" sz="2400" dirty="0"/>
          </a:p>
          <a:p>
            <a:pPr lvl="1"/>
            <a:r>
              <a:rPr lang="sl-SI" sz="2400" dirty="0"/>
              <a:t>mastne morske ribe (</a:t>
            </a:r>
            <a:r>
              <a:rPr lang="sl-SI" sz="2400" dirty="0" smtClean="0"/>
              <a:t>losos, tuna skuša, </a:t>
            </a:r>
            <a:r>
              <a:rPr lang="sl-SI" sz="2400" b="1" dirty="0" smtClean="0"/>
              <a:t>sardelice, sardoni, inčuni</a:t>
            </a:r>
            <a:r>
              <a:rPr lang="sl-SI" sz="2400" dirty="0" smtClean="0"/>
              <a:t>)</a:t>
            </a:r>
            <a:endParaRPr lang="sl-SI" sz="2400" dirty="0"/>
          </a:p>
          <a:p>
            <a:pPr lvl="1"/>
            <a:r>
              <a:rPr lang="sl-SI" sz="2400" dirty="0"/>
              <a:t>kvalitetna rastlinska olja (orehovo, repično, olivno</a:t>
            </a:r>
            <a:r>
              <a:rPr lang="sl-SI" sz="2400" dirty="0" smtClean="0"/>
              <a:t>),</a:t>
            </a:r>
          </a:p>
          <a:p>
            <a:pPr lvl="1"/>
            <a:r>
              <a:rPr lang="sl-SI" sz="2400" dirty="0"/>
              <a:t>oreščki (orehi, arašidi, lešniki, mandlji, kokos, brazilski oreščki</a:t>
            </a:r>
            <a:r>
              <a:rPr lang="sl-SI" sz="2400" dirty="0" smtClean="0"/>
              <a:t>),</a:t>
            </a:r>
            <a:endParaRPr lang="sl-SI" sz="2400" dirty="0"/>
          </a:p>
          <a:p>
            <a:pPr lvl="1"/>
            <a:r>
              <a:rPr lang="sl-SI" sz="2400" dirty="0" smtClean="0"/>
              <a:t>i</a:t>
            </a:r>
            <a:r>
              <a:rPr lang="sl-SI" sz="2400" dirty="0" smtClean="0"/>
              <a:t>zogibanje </a:t>
            </a:r>
            <a:r>
              <a:rPr lang="sl-SI" sz="2400" dirty="0"/>
              <a:t>nasičeni maščobi </a:t>
            </a:r>
            <a:r>
              <a:rPr lang="sl-SI" sz="2400" dirty="0" smtClean="0"/>
              <a:t>(</a:t>
            </a:r>
            <a:r>
              <a:rPr lang="sl-SI" sz="2400" dirty="0" smtClean="0"/>
              <a:t>mastno meso in mesni izdelki, </a:t>
            </a:r>
          </a:p>
          <a:p>
            <a:pPr marL="457200" lvl="1" indent="0">
              <a:buNone/>
            </a:pPr>
            <a:r>
              <a:rPr lang="sl-SI" sz="2400" dirty="0" smtClean="0"/>
              <a:t>polnomastni siri, maslo, smetana, majoneza…</a:t>
            </a:r>
            <a:r>
              <a:rPr lang="sl-SI" sz="2400" dirty="0" smtClean="0"/>
              <a:t>).</a:t>
            </a:r>
          </a:p>
          <a:p>
            <a:endParaRPr lang="sl-SI" sz="2400" dirty="0"/>
          </a:p>
        </p:txBody>
      </p:sp>
      <p:pic>
        <p:nvPicPr>
          <p:cNvPr id="5" name="Slika 4" descr="milk-products-price-hike-in-odish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07851" y="4841297"/>
            <a:ext cx="1764196" cy="1764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641" y="3137447"/>
            <a:ext cx="2435983" cy="1586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514" y="1916832"/>
            <a:ext cx="2232248" cy="1478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750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Vpliv</a:t>
            </a:r>
            <a:r>
              <a:rPr lang="en-US" dirty="0"/>
              <a:t> </a:t>
            </a:r>
            <a:r>
              <a:rPr lang="en-US" dirty="0" err="1"/>
              <a:t>vrste</a:t>
            </a:r>
            <a:r>
              <a:rPr lang="en-US" dirty="0"/>
              <a:t> </a:t>
            </a:r>
            <a:r>
              <a:rPr lang="sl-SI" dirty="0" smtClean="0"/>
              <a:t>hranila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smtClean="0"/>
              <a:t>k</a:t>
            </a:r>
            <a:r>
              <a:rPr lang="sl-SI" dirty="0" smtClean="0"/>
              <a:t>r</a:t>
            </a:r>
            <a:r>
              <a:rPr lang="en-US" dirty="0" err="1" smtClean="0"/>
              <a:t>vni</a:t>
            </a:r>
            <a:r>
              <a:rPr lang="en-US" dirty="0" smtClean="0"/>
              <a:t> </a:t>
            </a:r>
            <a:r>
              <a:rPr lang="en-US" dirty="0" err="1"/>
              <a:t>sladkor</a:t>
            </a:r>
            <a:endParaRPr lang="sl-SI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11B15F-E9E9-034E-BA0B-58198D64B701}"/>
              </a:ext>
            </a:extLst>
          </p:cNvPr>
          <p:cNvGrpSpPr/>
          <p:nvPr/>
        </p:nvGrpSpPr>
        <p:grpSpPr>
          <a:xfrm>
            <a:off x="2063552" y="1412776"/>
            <a:ext cx="7459232" cy="4298834"/>
            <a:chOff x="1991544" y="1340768"/>
            <a:chExt cx="7459232" cy="42988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A7A45C-E545-9D49-813C-76077CA74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223" y="1340768"/>
              <a:ext cx="6709553" cy="4298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8CE636-11C4-F445-80FD-67DF99565E48}"/>
                </a:ext>
              </a:extLst>
            </p:cNvPr>
            <p:cNvSpPr txBox="1"/>
            <p:nvPr/>
          </p:nvSpPr>
          <p:spPr>
            <a:xfrm>
              <a:off x="1991544" y="4211101"/>
              <a:ext cx="2467342" cy="7017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lvl="0">
                <a:spcBef>
                  <a:spcPct val="20000"/>
                </a:spcBef>
                <a:buClr>
                  <a:schemeClr val="accent2"/>
                </a:buClr>
              </a:pPr>
              <a:r>
                <a:rPr lang="sl-SI" altLang="he-IL" dirty="0" smtClean="0"/>
                <a:t>s</a:t>
              </a:r>
              <a:r>
                <a:rPr lang="en-US" altLang="he-IL" dirty="0" err="1" smtClean="0"/>
                <a:t>ladkor</a:t>
              </a:r>
              <a:r>
                <a:rPr lang="en-US" altLang="he-IL" dirty="0"/>
                <a:t>: 15-30 min.</a:t>
              </a:r>
            </a:p>
            <a:p>
              <a:pPr lvl="0">
                <a:spcBef>
                  <a:spcPct val="20000"/>
                </a:spcBef>
                <a:buClr>
                  <a:schemeClr val="accent2"/>
                </a:buClr>
              </a:pPr>
              <a:r>
                <a:rPr lang="sl-SI" altLang="he-IL" dirty="0" smtClean="0"/>
                <a:t>š</a:t>
              </a:r>
              <a:r>
                <a:rPr lang="en-US" altLang="he-IL" dirty="0" err="1" smtClean="0"/>
                <a:t>krobna</a:t>
              </a:r>
              <a:r>
                <a:rPr lang="en-US" altLang="he-IL" dirty="0" smtClean="0"/>
                <a:t> </a:t>
              </a:r>
              <a:r>
                <a:rPr lang="en-US" altLang="he-IL" dirty="0" err="1"/>
                <a:t>živila</a:t>
              </a:r>
              <a:r>
                <a:rPr lang="en-US" altLang="he-IL" dirty="0"/>
                <a:t>: 1-1.5 h</a:t>
              </a:r>
              <a:endParaRPr lang="en-US" altLang="he-IL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67B612-E783-5140-B9BC-F29FF5FC3E82}"/>
                </a:ext>
              </a:extLst>
            </p:cNvPr>
            <p:cNvSpPr txBox="1"/>
            <p:nvPr/>
          </p:nvSpPr>
          <p:spPr>
            <a:xfrm>
              <a:off x="7635800" y="4377301"/>
              <a:ext cx="81304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l-SI" altLang="he-IL" dirty="0" smtClean="0"/>
                <a:t>v</a:t>
              </a:r>
              <a:r>
                <a:rPr lang="en-US" altLang="he-IL" dirty="0" err="1" smtClean="0"/>
                <a:t>eč</a:t>
              </a:r>
              <a:r>
                <a:rPr lang="en-US" altLang="he-IL" dirty="0" smtClean="0"/>
                <a:t> </a:t>
              </a:r>
              <a:r>
                <a:rPr lang="en-US" altLang="he-IL" dirty="0" err="1"/>
                <a:t>ur</a:t>
              </a:r>
              <a:endParaRPr lang="en-US" altLang="he-IL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6874FF-5359-DB47-91FC-E0BF4B7AE1F4}"/>
                </a:ext>
              </a:extLst>
            </p:cNvPr>
            <p:cNvSpPr txBox="1"/>
            <p:nvPr/>
          </p:nvSpPr>
          <p:spPr>
            <a:xfrm>
              <a:off x="5771822" y="4192635"/>
              <a:ext cx="710451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l-SI" altLang="en-US" dirty="0">
                  <a:solidFill>
                    <a:srgbClr val="FF0000"/>
                  </a:solidFill>
                </a:rPr>
                <a:t>2-4 h</a:t>
              </a:r>
              <a:endParaRPr lang="en-US" altLang="en-US" b="1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FE3DB1-E5F1-4D4A-BA09-0144DA32C78B}"/>
                </a:ext>
              </a:extLst>
            </p:cNvPr>
            <p:cNvSpPr txBox="1"/>
            <p:nvPr/>
          </p:nvSpPr>
          <p:spPr>
            <a:xfrm>
              <a:off x="2855640" y="3584343"/>
              <a:ext cx="23903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l-SI" dirty="0"/>
                <a:t>OGLJIKOVI HIDRATI</a:t>
              </a:r>
              <a:endParaRPr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E2B7B2-E25A-8649-9E03-500C54966547}"/>
                </a:ext>
              </a:extLst>
            </p:cNvPr>
            <p:cNvSpPr txBox="1"/>
            <p:nvPr/>
          </p:nvSpPr>
          <p:spPr>
            <a:xfrm>
              <a:off x="5246038" y="3625535"/>
              <a:ext cx="17620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l-SI" dirty="0"/>
                <a:t>BELJAKOVINE</a:t>
              </a:r>
              <a:endParaRPr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EAF697-4B51-BA41-9190-10D92D612170}"/>
                </a:ext>
              </a:extLst>
            </p:cNvPr>
            <p:cNvSpPr txBox="1"/>
            <p:nvPr/>
          </p:nvSpPr>
          <p:spPr>
            <a:xfrm>
              <a:off x="7392144" y="3584343"/>
              <a:ext cx="13388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l-SI" dirty="0"/>
                <a:t>MAŠČOBE</a:t>
              </a:r>
              <a:endParaRPr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A268B3-6DE5-014B-8A3A-284A1D283C5F}"/>
                </a:ext>
              </a:extLst>
            </p:cNvPr>
            <p:cNvSpPr/>
            <p:nvPr/>
          </p:nvSpPr>
          <p:spPr>
            <a:xfrm>
              <a:off x="3359696" y="2204864"/>
              <a:ext cx="1381319" cy="13794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dirty="0"/>
                <a:t>do 100%</a:t>
              </a:r>
              <a:endParaRPr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683ADE-1283-D542-92EC-9BE3CE48D7E1}"/>
                </a:ext>
              </a:extLst>
            </p:cNvPr>
            <p:cNvSpPr/>
            <p:nvPr/>
          </p:nvSpPr>
          <p:spPr>
            <a:xfrm>
              <a:off x="5447928" y="2852936"/>
              <a:ext cx="1368152" cy="731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ADDB84-FC81-0443-BB65-30604C09FF59}"/>
                </a:ext>
              </a:extLst>
            </p:cNvPr>
            <p:cNvSpPr/>
            <p:nvPr/>
          </p:nvSpPr>
          <p:spPr>
            <a:xfrm>
              <a:off x="5447928" y="2204864"/>
              <a:ext cx="136815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dirty="0">
                  <a:solidFill>
                    <a:schemeClr val="tx1"/>
                  </a:solidFill>
                </a:rPr>
                <a:t>50-60%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1F892A-0761-F845-AB2B-4E033A8E7E43}"/>
                </a:ext>
              </a:extLst>
            </p:cNvPr>
            <p:cNvSpPr/>
            <p:nvPr/>
          </p:nvSpPr>
          <p:spPr>
            <a:xfrm>
              <a:off x="7492510" y="2204864"/>
              <a:ext cx="1339794" cy="12241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dirty="0">
                  <a:solidFill>
                    <a:schemeClr val="tx1"/>
                  </a:solidFill>
                </a:rPr>
                <a:t>Manj kot 10%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9A1A91-A4A5-4C44-BFCF-690B41E03CB1}"/>
                </a:ext>
              </a:extLst>
            </p:cNvPr>
            <p:cNvSpPr/>
            <p:nvPr/>
          </p:nvSpPr>
          <p:spPr>
            <a:xfrm>
              <a:off x="7477703" y="3429000"/>
              <a:ext cx="1354601" cy="1553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28235B-466B-194D-85C3-9343E3471D07}"/>
                </a:ext>
              </a:extLst>
            </p:cNvPr>
            <p:cNvSpPr txBox="1"/>
            <p:nvPr/>
          </p:nvSpPr>
          <p:spPr>
            <a:xfrm>
              <a:off x="4819206" y="4993725"/>
              <a:ext cx="273630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800" b="1" dirty="0">
                  <a:solidFill>
                    <a:srgbClr val="FF0000"/>
                  </a:solidFill>
                  <a:latin typeface="+mn-lt"/>
                </a:rPr>
                <a:t>krvni sladkor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83B7B4-CBC8-3241-81B9-88BE652957E3}"/>
                </a:ext>
              </a:extLst>
            </p:cNvPr>
            <p:cNvSpPr txBox="1"/>
            <p:nvPr/>
          </p:nvSpPr>
          <p:spPr>
            <a:xfrm>
              <a:off x="3858795" y="1542273"/>
              <a:ext cx="453650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b="1" dirty="0">
                  <a:solidFill>
                    <a:srgbClr val="0070C0"/>
                  </a:solidFill>
                  <a:latin typeface="+mn-lt"/>
                </a:rPr>
                <a:t>presnova živil v krvni sladkor</a:t>
              </a:r>
            </a:p>
          </p:txBody>
        </p:sp>
      </p:grpSp>
      <p:pic>
        <p:nvPicPr>
          <p:cNvPr id="21" name="Slika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0536" y="6237312"/>
            <a:ext cx="897379" cy="45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50E3732-CBD3-8341-9A62-5323EAADE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2125"/>
            <a:ext cx="12192000" cy="6825875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295800" y="6245087"/>
            <a:ext cx="36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Čas presnove obroka</a:t>
            </a:r>
            <a:endParaRPr lang="sl-SI" sz="2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258" y="6381328"/>
            <a:ext cx="897379" cy="45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6" y="1844824"/>
            <a:ext cx="7649503" cy="43924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60648"/>
            <a:ext cx="5362575" cy="1733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464" y="5779604"/>
            <a:ext cx="1762175" cy="91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09600" y="692696"/>
            <a:ext cx="10972800" cy="5433471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POTREBNE ZAMENJAVE: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604028"/>
              </p:ext>
            </p:extLst>
          </p:nvPr>
        </p:nvGraphicFramePr>
        <p:xfrm>
          <a:off x="839416" y="1556792"/>
          <a:ext cx="9505056" cy="39776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1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b="0" dirty="0" smtClean="0"/>
                        <a:t>bel,</a:t>
                      </a:r>
                      <a:r>
                        <a:rPr lang="sl-SI" b="0" baseline="0" dirty="0" smtClean="0"/>
                        <a:t> koruzni ali mlečni kruh</a:t>
                      </a:r>
                      <a:endParaRPr lang="sl-SI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0" dirty="0" smtClean="0"/>
                        <a:t>črn, polnozrnat, ajdov, </a:t>
                      </a:r>
                      <a:r>
                        <a:rPr lang="sl-SI" b="0" dirty="0" err="1" smtClean="0"/>
                        <a:t>pirin</a:t>
                      </a:r>
                      <a:r>
                        <a:rPr lang="sl-SI" b="0" dirty="0" smtClean="0"/>
                        <a:t>,</a:t>
                      </a:r>
                      <a:r>
                        <a:rPr lang="sl-SI" b="0" baseline="0" dirty="0" smtClean="0"/>
                        <a:t> ržen, </a:t>
                      </a:r>
                      <a:r>
                        <a:rPr lang="sl-SI" b="0" dirty="0" smtClean="0"/>
                        <a:t>ovseni …</a:t>
                      </a:r>
                      <a:endParaRPr lang="sl-SI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pire krompir, </a:t>
                      </a:r>
                      <a:r>
                        <a:rPr lang="sl-SI" dirty="0" err="1" smtClean="0"/>
                        <a:t>pomfri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krompir</a:t>
                      </a:r>
                      <a:r>
                        <a:rPr lang="sl-SI" baseline="0" dirty="0" smtClean="0"/>
                        <a:t> v kosih, pražen, pečen, kuhan v oblicah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riž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neoluščen</a:t>
                      </a:r>
                      <a:r>
                        <a:rPr lang="sl-SI" baseline="0" dirty="0" smtClean="0"/>
                        <a:t> riž, </a:t>
                      </a:r>
                      <a:r>
                        <a:rPr lang="sl-SI" baseline="0" dirty="0" err="1" smtClean="0"/>
                        <a:t>parboild</a:t>
                      </a:r>
                      <a:r>
                        <a:rPr lang="sl-SI" baseline="0" dirty="0" smtClean="0"/>
                        <a:t> riž, </a:t>
                      </a:r>
                      <a:r>
                        <a:rPr lang="sl-SI" baseline="0" dirty="0" err="1" smtClean="0"/>
                        <a:t>basmati</a:t>
                      </a:r>
                      <a:r>
                        <a:rPr lang="sl-SI" baseline="0" dirty="0" smtClean="0"/>
                        <a:t> riž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testenine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polnozrnate</a:t>
                      </a:r>
                      <a:r>
                        <a:rPr lang="sl-SI" baseline="0" dirty="0" smtClean="0"/>
                        <a:t> testenine kuhane „</a:t>
                      </a:r>
                      <a:r>
                        <a:rPr lang="sl-SI" baseline="0" dirty="0" err="1" smtClean="0"/>
                        <a:t>al</a:t>
                      </a:r>
                      <a:r>
                        <a:rPr lang="sl-SI" baseline="0" dirty="0" smtClean="0"/>
                        <a:t> </a:t>
                      </a:r>
                      <a:r>
                        <a:rPr lang="sl-SI" baseline="0" dirty="0" err="1" smtClean="0"/>
                        <a:t>dente</a:t>
                      </a:r>
                      <a:r>
                        <a:rPr lang="sl-SI" baseline="0" dirty="0" smtClean="0"/>
                        <a:t>“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err="1" smtClean="0"/>
                        <a:t>kus</a:t>
                      </a:r>
                      <a:r>
                        <a:rPr lang="sl-SI" dirty="0" smtClean="0"/>
                        <a:t> </a:t>
                      </a:r>
                      <a:r>
                        <a:rPr lang="sl-SI" dirty="0" err="1" smtClean="0"/>
                        <a:t>kus</a:t>
                      </a:r>
                      <a:r>
                        <a:rPr lang="sl-SI" dirty="0" smtClean="0"/>
                        <a:t>, pšenični zdrob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ajdova kaša, ječmenova kaša, </a:t>
                      </a:r>
                      <a:r>
                        <a:rPr lang="sl-SI" dirty="0" err="1" smtClean="0"/>
                        <a:t>pirina</a:t>
                      </a:r>
                      <a:r>
                        <a:rPr lang="sl-SI" dirty="0" smtClean="0"/>
                        <a:t> kaša, prosena kaša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sladki kosmiči, </a:t>
                      </a:r>
                      <a:r>
                        <a:rPr lang="sl-SI" dirty="0" err="1" smtClean="0"/>
                        <a:t>čokolino</a:t>
                      </a:r>
                      <a:r>
                        <a:rPr lang="sl-SI" dirty="0" smtClean="0"/>
                        <a:t>…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ovseni, rženi  kosmiči, kosmiči brez dodanega sladkorja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sladice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sladice s pol manj sladkorja ob primerni kombinaciji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sadni, čokoladni jogurti ali mleka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navadni jogurt,</a:t>
                      </a:r>
                      <a:r>
                        <a:rPr lang="sl-SI" baseline="0" dirty="0" smtClean="0"/>
                        <a:t> kefir ali </a:t>
                      </a:r>
                      <a:r>
                        <a:rPr lang="sl-SI" dirty="0" smtClean="0"/>
                        <a:t>mleko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399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banana, grozdje, suho sadje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druge vrste</a:t>
                      </a:r>
                      <a:r>
                        <a:rPr lang="sl-SI" baseline="0" dirty="0" smtClean="0"/>
                        <a:t> svežega sadja</a:t>
                      </a:r>
                      <a:endParaRPr lang="sl-SI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791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 smtClean="0">
                          <a:solidFill>
                            <a:srgbClr val="FF0000"/>
                          </a:solidFill>
                        </a:rPr>
                        <a:t>sokovi,</a:t>
                      </a:r>
                      <a:r>
                        <a:rPr lang="sl-SI" b="1" baseline="0" dirty="0" smtClean="0">
                          <a:solidFill>
                            <a:srgbClr val="FF0000"/>
                          </a:solidFill>
                        </a:rPr>
                        <a:t> sirupi, gazirane sladke pijače, </a:t>
                      </a:r>
                      <a:r>
                        <a:rPr lang="sl-SI" b="1" baseline="0" dirty="0" err="1" smtClean="0">
                          <a:solidFill>
                            <a:srgbClr val="FF0000"/>
                          </a:solidFill>
                        </a:rPr>
                        <a:t>cedevita</a:t>
                      </a:r>
                      <a:r>
                        <a:rPr lang="sl-SI" b="1" baseline="0" dirty="0" smtClean="0">
                          <a:solidFill>
                            <a:srgbClr val="FF0000"/>
                          </a:solidFill>
                        </a:rPr>
                        <a:t>, sladkan čaj</a:t>
                      </a:r>
                      <a:endParaRPr lang="sl-SI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1" dirty="0" smtClean="0">
                          <a:solidFill>
                            <a:srgbClr val="00B050"/>
                          </a:solidFill>
                        </a:rPr>
                        <a:t>voda</a:t>
                      </a:r>
                      <a:r>
                        <a:rPr lang="sl-SI" b="1" baseline="0" dirty="0" smtClean="0">
                          <a:solidFill>
                            <a:srgbClr val="00B050"/>
                          </a:solidFill>
                        </a:rPr>
                        <a:t> ali nesladkan čaj, čaj z limono</a:t>
                      </a:r>
                      <a:endParaRPr lang="sl-SI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905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7" y="4989017"/>
            <a:ext cx="4957101" cy="1868983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35360" y="476673"/>
            <a:ext cx="11247040" cy="5649494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3. ZMERNOST</a:t>
            </a:r>
            <a:endParaRPr lang="sl-SI" dirty="0"/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1" y="1173964"/>
            <a:ext cx="8533573" cy="20882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1" y="3501008"/>
            <a:ext cx="8469908" cy="21532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59" y="5921820"/>
            <a:ext cx="1735653" cy="9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404664"/>
            <a:ext cx="3782663" cy="3516298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15537" y="3573016"/>
            <a:ext cx="3810656" cy="288032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764" y="402886"/>
            <a:ext cx="3608086" cy="226939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453" y="2863817"/>
            <a:ext cx="2921643" cy="375844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4725145"/>
            <a:ext cx="3456384" cy="172819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8289" y="308679"/>
            <a:ext cx="3415964" cy="229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9536" y="1124744"/>
            <a:ext cx="8576946" cy="4643311"/>
          </a:xfrm>
          <a:prstGeom prst="rect">
            <a:avLst/>
          </a:prstGeom>
        </p:spPr>
      </p:pic>
      <p:pic>
        <p:nvPicPr>
          <p:cNvPr id="5" name="Označba mesta vseb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098" y="6201479"/>
            <a:ext cx="1551971" cy="53989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46" y="5952474"/>
            <a:ext cx="1628505" cy="8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1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16632"/>
            <a:ext cx="5112568" cy="6565866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2659" y="56850"/>
            <a:ext cx="5125309" cy="6625648"/>
          </a:xfrm>
          <a:prstGeom prst="rect">
            <a:avLst/>
          </a:prstGeom>
        </p:spPr>
      </p:pic>
      <p:pic>
        <p:nvPicPr>
          <p:cNvPr id="11" name="Označba mesta vseb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598" y="6307312"/>
            <a:ext cx="1551971" cy="53989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4" y="6133010"/>
            <a:ext cx="1460554" cy="7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728" y="15429"/>
            <a:ext cx="6120680" cy="6842571"/>
          </a:xfrm>
          <a:prstGeom prst="rect">
            <a:avLst/>
          </a:prstGeom>
        </p:spPr>
      </p:pic>
      <p:pic>
        <p:nvPicPr>
          <p:cNvPr id="7" name="Označba mesta vseb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472" y="6298638"/>
            <a:ext cx="1551971" cy="53989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551"/>
            <a:ext cx="1628505" cy="8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15531" y="-923380"/>
            <a:ext cx="6488929" cy="9001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816" y="6165304"/>
            <a:ext cx="1666922" cy="6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152525"/>
            <a:ext cx="9010650" cy="570547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5858748"/>
            <a:ext cx="1628505" cy="845977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Pogostost uživanja živil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4854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9927"/>
            <a:ext cx="6120680" cy="686934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5877272"/>
            <a:ext cx="1628505" cy="8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5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3777788"/>
            <a:ext cx="10151368" cy="311942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-1245" t="66" r="182" b="59433"/>
          <a:stretch/>
        </p:blipFill>
        <p:spPr>
          <a:xfrm>
            <a:off x="376483" y="226411"/>
            <a:ext cx="6169217" cy="341559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" y="5877272"/>
            <a:ext cx="1628505" cy="8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04020"/>
            <a:ext cx="11247040" cy="1092732"/>
          </a:xfrm>
        </p:spPr>
        <p:txBody>
          <a:bodyPr/>
          <a:lstStyle/>
          <a:p>
            <a:r>
              <a:rPr lang="sl-SI" dirty="0" smtClean="0"/>
              <a:t>Sladkor v živilih</a:t>
            </a:r>
            <a:endParaRPr lang="sl-SI" dirty="0"/>
          </a:p>
        </p:txBody>
      </p:sp>
      <p:sp>
        <p:nvSpPr>
          <p:cNvPr id="14" name="Označba mesta vsebine 13"/>
          <p:cNvSpPr>
            <a:spLocks noGrp="1"/>
          </p:cNvSpPr>
          <p:nvPr>
            <p:ph idx="1"/>
          </p:nvPr>
        </p:nvSpPr>
        <p:spPr>
          <a:xfrm>
            <a:off x="119336" y="1052736"/>
            <a:ext cx="11940988" cy="5805264"/>
          </a:xfrm>
        </p:spPr>
        <p:txBody>
          <a:bodyPr>
            <a:normAutofit fontScale="70000" lnSpcReduction="20000"/>
          </a:bodyPr>
          <a:lstStyle/>
          <a:p>
            <a:endParaRPr lang="sl-SI" dirty="0" smtClean="0">
              <a:hlinkClick r:id="rId2"/>
            </a:endParaRPr>
          </a:p>
          <a:p>
            <a:r>
              <a:rPr lang="sl-SI" dirty="0" smtClean="0">
                <a:hlinkClick r:id="rId2"/>
              </a:rPr>
              <a:t>https://www.youtube.com/watch?v=NRICkgXTWgk&amp;ab_channel=TVInfodrom</a:t>
            </a:r>
            <a:endParaRPr lang="sl-SI" dirty="0" smtClean="0"/>
          </a:p>
          <a:p>
            <a:r>
              <a:rPr lang="sl-SI" dirty="0"/>
              <a:t>S</a:t>
            </a:r>
            <a:r>
              <a:rPr lang="sl-SI" dirty="0" smtClean="0"/>
              <a:t>ladkor </a:t>
            </a:r>
            <a:r>
              <a:rPr lang="sl-SI" dirty="0"/>
              <a:t>spada med ogljikove hidrate. </a:t>
            </a:r>
            <a:endParaRPr lang="sl-SI" dirty="0" smtClean="0"/>
          </a:p>
          <a:p>
            <a:r>
              <a:rPr lang="sl-SI" b="1" dirty="0" smtClean="0"/>
              <a:t>Naravno prisotni sladkorji </a:t>
            </a:r>
            <a:r>
              <a:rPr lang="sl-SI" dirty="0" smtClean="0"/>
              <a:t>(sadje, zelenjava, nekatera žita </a:t>
            </a:r>
            <a:r>
              <a:rPr lang="sl-SI" dirty="0"/>
              <a:t>ter v mleku in mlečnih </a:t>
            </a:r>
            <a:r>
              <a:rPr lang="sl-SI" dirty="0" smtClean="0"/>
              <a:t>izdelkih). </a:t>
            </a:r>
          </a:p>
          <a:p>
            <a:r>
              <a:rPr lang="sl-SI" b="1" dirty="0" smtClean="0"/>
              <a:t>Prosti sladkorji:</a:t>
            </a:r>
            <a:r>
              <a:rPr lang="sl-SI" dirty="0" smtClean="0"/>
              <a:t> sladkorji</a:t>
            </a:r>
            <a:r>
              <a:rPr lang="sl-SI" dirty="0"/>
              <a:t>, ki jih je proizvajalec, kuhar ali potrošnik </a:t>
            </a:r>
            <a:r>
              <a:rPr lang="sl-SI" dirty="0" smtClean="0"/>
              <a:t>doda </a:t>
            </a:r>
            <a:r>
              <a:rPr lang="sl-SI" dirty="0"/>
              <a:t>hrani in pijači (</a:t>
            </a:r>
            <a:r>
              <a:rPr lang="sl-SI" dirty="0" smtClean="0"/>
              <a:t>sladke gazirane </a:t>
            </a:r>
            <a:r>
              <a:rPr lang="sl-SI" dirty="0"/>
              <a:t>pijače, cola, oranžada) ter sladkorji, ki jih najdemo v medu, sirupih in sadnih </a:t>
            </a:r>
            <a:r>
              <a:rPr lang="sl-SI" dirty="0" smtClean="0"/>
              <a:t>sokovih, doma </a:t>
            </a:r>
            <a:r>
              <a:rPr lang="sl-SI" dirty="0"/>
              <a:t>pripravljeni sirupi in sadni sokovi (npr. bezgov sirup, malinovec, jabolčni </a:t>
            </a:r>
            <a:r>
              <a:rPr lang="sl-SI" dirty="0" smtClean="0"/>
              <a:t>sok ipd</a:t>
            </a:r>
            <a:r>
              <a:rPr lang="sl-SI" dirty="0"/>
              <a:t>.). V trgovini jih najdemo pod imeni bel sladkor, rjavi sladkor, sladkor v kockah/prahu, med</a:t>
            </a:r>
            <a:r>
              <a:rPr lang="sl-SI" dirty="0" smtClean="0"/>
              <a:t>, glukozno-</a:t>
            </a:r>
            <a:r>
              <a:rPr lang="sl-SI" dirty="0" err="1" smtClean="0"/>
              <a:t>fruktozni</a:t>
            </a:r>
            <a:r>
              <a:rPr lang="sl-SI" dirty="0" smtClean="0"/>
              <a:t> </a:t>
            </a:r>
            <a:r>
              <a:rPr lang="sl-SI" dirty="0"/>
              <a:t>sirup, palmin sladkor/sirup ipd.</a:t>
            </a:r>
          </a:p>
          <a:p>
            <a:endParaRPr lang="sl-SI" dirty="0" smtClean="0"/>
          </a:p>
          <a:p>
            <a:pPr marL="0" indent="0">
              <a:buNone/>
            </a:pPr>
            <a:r>
              <a:rPr lang="sl-SI" b="1" dirty="0" smtClean="0"/>
              <a:t>NARAVNA </a:t>
            </a:r>
            <a:r>
              <a:rPr lang="sl-SI" b="1" dirty="0"/>
              <a:t>IN NEENERGIJSKA SLADILA: </a:t>
            </a:r>
            <a:endParaRPr lang="sl-SI" b="1" dirty="0" smtClean="0"/>
          </a:p>
          <a:p>
            <a:r>
              <a:rPr lang="sl-SI" dirty="0" smtClean="0"/>
              <a:t>naravna </a:t>
            </a:r>
            <a:r>
              <a:rPr lang="sl-SI" dirty="0"/>
              <a:t>(</a:t>
            </a:r>
            <a:r>
              <a:rPr lang="sl-SI" dirty="0" smtClean="0"/>
              <a:t>brezov </a:t>
            </a:r>
            <a:r>
              <a:rPr lang="sl-SI" dirty="0"/>
              <a:t>sladkor, </a:t>
            </a:r>
            <a:r>
              <a:rPr lang="sl-SI" dirty="0" err="1"/>
              <a:t>stevijo</a:t>
            </a:r>
            <a:r>
              <a:rPr lang="sl-SI" dirty="0"/>
              <a:t>, </a:t>
            </a:r>
            <a:r>
              <a:rPr lang="sl-SI" dirty="0" err="1"/>
              <a:t>eritritol</a:t>
            </a:r>
            <a:r>
              <a:rPr lang="sl-SI" dirty="0"/>
              <a:t>, </a:t>
            </a:r>
            <a:r>
              <a:rPr lang="sl-SI" dirty="0" err="1"/>
              <a:t>sorbitol</a:t>
            </a:r>
            <a:r>
              <a:rPr lang="sl-SI" dirty="0"/>
              <a:t>, saharin </a:t>
            </a:r>
            <a:r>
              <a:rPr lang="sl-SI" dirty="0" smtClean="0"/>
              <a:t>ipd. ) in </a:t>
            </a:r>
            <a:r>
              <a:rPr lang="sl-SI" dirty="0" err="1"/>
              <a:t>neenergijska</a:t>
            </a:r>
            <a:r>
              <a:rPr lang="sl-SI" dirty="0"/>
              <a:t> (</a:t>
            </a:r>
            <a:r>
              <a:rPr lang="sl-SI" dirty="0" smtClean="0"/>
              <a:t>sintetična) sladila, </a:t>
            </a:r>
          </a:p>
          <a:p>
            <a:r>
              <a:rPr lang="sl-SI" dirty="0" smtClean="0"/>
              <a:t>NE POTREBUJEMO!</a:t>
            </a: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b="1" dirty="0" smtClean="0"/>
              <a:t>ENERGIJSKE </a:t>
            </a:r>
            <a:r>
              <a:rPr lang="sl-SI" b="1" dirty="0"/>
              <a:t>PIJAČE: </a:t>
            </a:r>
            <a:endParaRPr lang="sl-SI" b="1" dirty="0" smtClean="0"/>
          </a:p>
          <a:p>
            <a:r>
              <a:rPr lang="sl-SI" dirty="0" smtClean="0"/>
              <a:t>kofein</a:t>
            </a:r>
            <a:r>
              <a:rPr lang="sl-SI" dirty="0"/>
              <a:t>, ki po vstopu v organizem preide v </a:t>
            </a:r>
            <a:r>
              <a:rPr lang="sl-SI" dirty="0" smtClean="0"/>
              <a:t>večino tkiv </a:t>
            </a:r>
            <a:r>
              <a:rPr lang="sl-SI" dirty="0"/>
              <a:t>in tudi v možgane. </a:t>
            </a:r>
            <a:endParaRPr lang="sl-SI" dirty="0" smtClean="0"/>
          </a:p>
          <a:p>
            <a:r>
              <a:rPr lang="sl-SI" dirty="0" smtClean="0"/>
              <a:t>Tvegana </a:t>
            </a:r>
            <a:r>
              <a:rPr lang="sl-SI" dirty="0"/>
              <a:t>skupina za uživanje energijskih pijač so otroci in </a:t>
            </a:r>
            <a:r>
              <a:rPr lang="sl-SI" dirty="0" smtClean="0"/>
              <a:t>mladostniki (počasnejša presnova </a:t>
            </a:r>
            <a:r>
              <a:rPr lang="sl-SI" dirty="0" smtClean="0">
                <a:sym typeface="Wingdings" panose="05000000000000000000" pitchFamily="2" charset="2"/>
              </a:rPr>
              <a:t> </a:t>
            </a:r>
            <a:r>
              <a:rPr lang="sl-SI" dirty="0" smtClean="0"/>
              <a:t>poškodbe jeter, hiperaktivnost</a:t>
            </a:r>
            <a:r>
              <a:rPr lang="sl-SI" dirty="0"/>
              <a:t>, </a:t>
            </a:r>
            <a:r>
              <a:rPr lang="sl-SI" dirty="0" smtClean="0"/>
              <a:t>motnje pozornosti</a:t>
            </a:r>
            <a:r>
              <a:rPr lang="sl-SI" dirty="0"/>
              <a:t>, nemirnost in </a:t>
            </a:r>
            <a:r>
              <a:rPr lang="sl-SI" dirty="0" smtClean="0"/>
              <a:t>tesnobo).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903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512" y="1196752"/>
            <a:ext cx="8989001" cy="3874194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919536" y="4718963"/>
            <a:ext cx="5808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(vsak kvadrat = 1 kocka sladkorja =  = 3 g sladkorja 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1607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04" y="0"/>
            <a:ext cx="10271302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3" y="6086712"/>
            <a:ext cx="1484728" cy="7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7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>
            <a:extLst>
              <a:ext uri="{FF2B5EF4-FFF2-40B4-BE49-F238E27FC236}">
                <a16:creationId xmlns:a16="http://schemas.microsoft.com/office/drawing/2014/main" id="{59287BF9-3AC3-8040-A3D2-B0DBEA8FE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/>
              <a:t>Naši</a:t>
            </a:r>
            <a:r>
              <a:rPr lang="en-GB" altLang="en-US" dirty="0"/>
              <a:t> </a:t>
            </a:r>
            <a:r>
              <a:rPr lang="en-GB" altLang="en-US" dirty="0" err="1"/>
              <a:t>šolarji</a:t>
            </a:r>
            <a:r>
              <a:rPr lang="en-GB" altLang="en-US" dirty="0"/>
              <a:t> </a:t>
            </a:r>
            <a:r>
              <a:rPr lang="en-GB" altLang="en-US" dirty="0" err="1"/>
              <a:t>nekoč</a:t>
            </a:r>
            <a:r>
              <a:rPr lang="en-GB" altLang="en-US" dirty="0"/>
              <a:t> in </a:t>
            </a:r>
            <a:r>
              <a:rPr lang="en-GB" altLang="en-US" dirty="0" err="1"/>
              <a:t>danes</a:t>
            </a:r>
            <a:endParaRPr lang="en-GB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DAEDFE-6EAC-9949-800C-8D21E1AC5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66" y="3947500"/>
            <a:ext cx="2656778" cy="2184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2E436A-DD68-3643-9931-688F67FA8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9" y="3988310"/>
            <a:ext cx="3816424" cy="214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A56CBA-2D99-7A48-AD7A-41647F851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608168" y="3882375"/>
            <a:ext cx="3904535" cy="228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6B828B-A1F9-3F4C-90D2-F07A677CF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1" y="1425906"/>
            <a:ext cx="3427884" cy="217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D5886E-4A56-B84A-AA58-BC5FD4383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84" y="1433278"/>
            <a:ext cx="3744432" cy="210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02C4BC-4236-7644-809C-48FFC69AFC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25" y="1425906"/>
            <a:ext cx="3434681" cy="2033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9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55440" y="332656"/>
            <a:ext cx="3672408" cy="2232248"/>
          </a:xfrm>
          <a:prstGeom prst="rect">
            <a:avLst/>
          </a:prstGeom>
          <a:ln/>
        </p:spPr>
      </p:pic>
      <p:pic>
        <p:nvPicPr>
          <p:cNvPr id="3" name="Slika 2" descr="C:\Users\uporabnik\Downloads\image00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996952"/>
            <a:ext cx="3852428" cy="2550981"/>
          </a:xfrm>
          <a:prstGeom prst="rect">
            <a:avLst/>
          </a:prstGeom>
        </p:spPr>
      </p:pic>
      <p:pic>
        <p:nvPicPr>
          <p:cNvPr id="4" name="Slika 3" descr="https://veskajjes.si/images/stories/Mediji/aplikacija_sj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845652"/>
            <a:ext cx="3168352" cy="170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1268760"/>
            <a:ext cx="7488832" cy="5299789"/>
          </a:xfrm>
          <a:prstGeom prst="rect">
            <a:avLst/>
          </a:prstGeo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Čuječe prehranjevanje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496" y="6089689"/>
            <a:ext cx="1012068" cy="47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76098" y="6201479"/>
            <a:ext cx="1551971" cy="539890"/>
          </a:xfrm>
          <a:prstGeom prst="rect">
            <a:avLst/>
          </a:prstGeom>
        </p:spPr>
      </p:pic>
      <p:pic>
        <p:nvPicPr>
          <p:cNvPr id="17" name="image43.jpg" descr="E:\DOD_2021\bifejska miza- slike BOK\IMGP5512.JPG"/>
          <p:cNvPicPr/>
          <p:nvPr/>
        </p:nvPicPr>
        <p:blipFill>
          <a:blip r:embed="rId4"/>
          <a:srcRect l="5898" r="8582"/>
          <a:stretch>
            <a:fillRect/>
          </a:stretch>
        </p:blipFill>
        <p:spPr>
          <a:xfrm>
            <a:off x="9311678" y="3832075"/>
            <a:ext cx="2270721" cy="1880881"/>
          </a:xfrm>
          <a:prstGeom prst="rect">
            <a:avLst/>
          </a:prstGeom>
          <a:ln/>
        </p:spPr>
      </p:pic>
      <p:pic>
        <p:nvPicPr>
          <p:cNvPr id="18" name="image55.jpg" descr="E:\DOD_2021\C-verzija\IMGP5471.JP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839648" y="2408461"/>
            <a:ext cx="5300519" cy="3793017"/>
          </a:xfrm>
          <a:prstGeom prst="rect">
            <a:avLst/>
          </a:prstGeom>
          <a:ln/>
        </p:spPr>
      </p:pic>
      <p:pic>
        <p:nvPicPr>
          <p:cNvPr id="19" name="image49.jpg" descr="E:\DOD_2021\bifejska miza- slike BOK\IMGP5449.JP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426926" y="481802"/>
            <a:ext cx="2155726" cy="1500831"/>
          </a:xfrm>
          <a:prstGeom prst="rect">
            <a:avLst/>
          </a:prstGeom>
          <a:ln/>
        </p:spPr>
      </p:pic>
      <p:pic>
        <p:nvPicPr>
          <p:cNvPr id="20" name="image38.jpg" descr="E:\DOD_2021\bifejska miza- slike BOK\IMGP5447.JP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90575" y="2519530"/>
            <a:ext cx="2137073" cy="1545768"/>
          </a:xfrm>
          <a:prstGeom prst="rect">
            <a:avLst/>
          </a:prstGeom>
          <a:ln/>
        </p:spPr>
      </p:pic>
      <p:pic>
        <p:nvPicPr>
          <p:cNvPr id="21" name="image60.jpg" descr="E:\DOD_2021\bifejska miza- slike BOK\IMGP5468.JP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005447" y="4316710"/>
            <a:ext cx="2343091" cy="1727613"/>
          </a:xfrm>
          <a:prstGeom prst="rect">
            <a:avLst/>
          </a:prstGeom>
          <a:ln/>
        </p:spPr>
      </p:pic>
      <p:pic>
        <p:nvPicPr>
          <p:cNvPr id="22" name="image61.jpg" descr="E:\DOD_2021\bifejska miza- slike BOK\IMGP5495.JPG"/>
          <p:cNvPicPr/>
          <p:nvPr/>
        </p:nvPicPr>
        <p:blipFill>
          <a:blip r:embed="rId9"/>
          <a:srcRect l="6578" t="9682" b="9521"/>
          <a:stretch>
            <a:fillRect/>
          </a:stretch>
        </p:blipFill>
        <p:spPr>
          <a:xfrm>
            <a:off x="9184044" y="747687"/>
            <a:ext cx="2240548" cy="1540238"/>
          </a:xfrm>
          <a:prstGeom prst="rect">
            <a:avLst/>
          </a:prstGeom>
          <a:ln/>
        </p:spPr>
      </p:pic>
      <p:pic>
        <p:nvPicPr>
          <p:cNvPr id="23" name="image63.jpg" descr="E:\DOD_2021\bifejska miza- slike BOK\IMGP5505.JPG"/>
          <p:cNvPicPr/>
          <p:nvPr/>
        </p:nvPicPr>
        <p:blipFill>
          <a:blip r:embed="rId10"/>
          <a:srcRect l="15200" t="9683" r="13328" b="12256"/>
          <a:stretch>
            <a:fillRect/>
          </a:stretch>
        </p:blipFill>
        <p:spPr>
          <a:xfrm>
            <a:off x="5299640" y="260648"/>
            <a:ext cx="2380536" cy="1792466"/>
          </a:xfrm>
          <a:prstGeom prst="rect">
            <a:avLst/>
          </a:prstGeom>
          <a:ln/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744" y="411323"/>
            <a:ext cx="1645481" cy="1641791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81" y="6101557"/>
            <a:ext cx="1423988" cy="7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999656" y="73309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>
                <a:latin typeface="+mn-lt"/>
              </a:rPr>
              <a:t>HVALA ZA VAŠO POZORNOST!</a:t>
            </a:r>
            <a:endParaRPr lang="sl-SI" sz="3600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2"/>
          <a:stretch/>
        </p:blipFill>
        <p:spPr bwMode="auto">
          <a:xfrm>
            <a:off x="515380" y="1988840"/>
            <a:ext cx="4968552" cy="345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5453768" y="2190402"/>
            <a:ext cx="57246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„Hrana, ki </a:t>
            </a:r>
            <a:r>
              <a:rPr lang="sl-S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jo uživamo, je </a:t>
            </a:r>
            <a:r>
              <a:rPr lang="sl-SI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lahko </a:t>
            </a:r>
            <a:r>
              <a:rPr lang="sl-S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najvarnejša in najmočnejša oblika </a:t>
            </a:r>
            <a:r>
              <a:rPr lang="sl-SI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zdravila, lahko pa je ena izmed najpočasnejših oblik strupa. </a:t>
            </a:r>
          </a:p>
          <a:p>
            <a:r>
              <a:rPr lang="sl-SI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Izbira je naša.“ </a:t>
            </a:r>
          </a:p>
          <a:p>
            <a:pPr algn="just"/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Ann </a:t>
            </a:r>
            <a:r>
              <a:rPr lang="sl-SI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Wigmore</a:t>
            </a:r>
            <a:endParaRPr lang="sl-SI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Delavnice: Sladkor v živilih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8224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6F9EE4-1663-7F4E-BC6E-5C3430DD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Prehrana šolarjev nekoč in danes</a:t>
            </a:r>
            <a:endParaRPr dirty="0"/>
          </a:p>
        </p:txBody>
      </p:sp>
      <p:sp>
        <p:nvSpPr>
          <p:cNvPr id="7" name="AutoShape 2" descr="Rezultat iskanja slik za slim vs. obese chi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941924"/>
            <a:ext cx="3195782" cy="3153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1941924"/>
            <a:ext cx="2610474" cy="3153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941924"/>
            <a:ext cx="2475972" cy="3153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9EE4-1663-7F4E-BC6E-5C3430DD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Prehrana šolarjev nekoč in danes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04E2F-2FE2-6A4A-9965-73A5293DC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8" y="3781737"/>
            <a:ext cx="4356484" cy="244179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F3C45-F03B-E240-8A95-38107BDD9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238609"/>
            <a:ext cx="4392488" cy="2471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0B8CD-6831-5749-A36F-218DBF77B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700808"/>
            <a:ext cx="6028128" cy="401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6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1" y="116633"/>
            <a:ext cx="929952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Pravila načrtovanja uravnotežene prehrane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dirty="0" smtClean="0"/>
              <a:t>Redni dnevni obroki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Primerna hranilna </a:t>
            </a:r>
            <a:r>
              <a:rPr lang="sl-SI" dirty="0" smtClean="0"/>
              <a:t>in raznovrstna sestava obrokov </a:t>
            </a:r>
            <a:endParaRPr lang="sl-SI" dirty="0" smtClean="0"/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Zmernost</a:t>
            </a: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3789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63352" y="476673"/>
            <a:ext cx="11319048" cy="564949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dirty="0" smtClean="0"/>
              <a:t>REDNI </a:t>
            </a:r>
            <a:r>
              <a:rPr lang="sl-SI" dirty="0"/>
              <a:t>DNEVNI </a:t>
            </a:r>
            <a:r>
              <a:rPr lang="sl-SI" dirty="0" smtClean="0"/>
              <a:t>OBROKI</a:t>
            </a:r>
            <a:endParaRPr lang="sl-SI" dirty="0"/>
          </a:p>
        </p:txBody>
      </p:sp>
      <p:pic>
        <p:nvPicPr>
          <p:cNvPr id="4" name="Ograda vsebine 6" descr="how_to_get_rid_of_abdominal_fat_2147_7_c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007" y="2559546"/>
            <a:ext cx="4267200" cy="3071813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79376" y="1556792"/>
            <a:ext cx="3500462" cy="46196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sl-SI" sz="2400" b="1" dirty="0"/>
              <a:t>4 - 5 dnevnih obrokov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866" y="1700808"/>
            <a:ext cx="7532558" cy="4634334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5087888" y="888850"/>
            <a:ext cx="6373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</a:rPr>
              <a:t>»Zajtrkuj kot kralj, kosi kot kmet, večerjaj kot berač«</a:t>
            </a:r>
          </a:p>
        </p:txBody>
      </p:sp>
    </p:spTree>
    <p:extLst>
      <p:ext uri="{BB962C8B-B14F-4D97-AF65-F5344CB8AC3E}">
        <p14:creationId xmlns:p14="http://schemas.microsoft.com/office/powerpoint/2010/main" val="10793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63352" y="620688"/>
            <a:ext cx="8064896" cy="58326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dirty="0" smtClean="0"/>
              <a:t>2. PRIMERNA HRANILNA SESTAVA OBROKOV</a:t>
            </a:r>
          </a:p>
          <a:p>
            <a:pPr marL="0" indent="0" algn="ctr">
              <a:buNone/>
            </a:pPr>
            <a:r>
              <a:rPr lang="sl-SI" dirty="0"/>
              <a:t>	</a:t>
            </a:r>
            <a:endParaRPr lang="sl-SI" dirty="0" smtClean="0"/>
          </a:p>
          <a:p>
            <a:pPr marL="0" indent="0" algn="ctr">
              <a:buNone/>
            </a:pPr>
            <a:r>
              <a:rPr lang="sl-S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kombiniranje glavnih skupin </a:t>
            </a:r>
            <a:r>
              <a:rPr lang="sl-S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živil</a:t>
            </a:r>
            <a:endParaRPr lang="sl-SI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sl-S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</a:p>
          <a:p>
            <a:pPr marL="0" indent="0" algn="ctr">
              <a:buNone/>
            </a:pPr>
            <a:r>
              <a:rPr lang="sl-S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izbira primernih živil </a:t>
            </a:r>
          </a:p>
          <a:p>
            <a:pPr marL="0" indent="0" algn="ctr">
              <a:buNone/>
            </a:pPr>
            <a:endParaRPr lang="sl-SI" dirty="0" smtClean="0"/>
          </a:p>
          <a:p>
            <a:pPr lvl="5"/>
            <a:r>
              <a:rPr lang="sl-SI" sz="2800" dirty="0" smtClean="0"/>
              <a:t>40 </a:t>
            </a:r>
            <a:r>
              <a:rPr lang="sl-SI" sz="2800" dirty="0"/>
              <a:t>– </a:t>
            </a:r>
            <a:r>
              <a:rPr lang="sl-SI" sz="2800" dirty="0" smtClean="0"/>
              <a:t>45</a:t>
            </a:r>
            <a:r>
              <a:rPr lang="sl-SI" sz="2800" dirty="0" smtClean="0"/>
              <a:t> </a:t>
            </a:r>
            <a:r>
              <a:rPr lang="sl-SI" sz="2800" dirty="0"/>
              <a:t>% </a:t>
            </a:r>
            <a:r>
              <a:rPr lang="sl-SI" sz="2800" dirty="0" smtClean="0"/>
              <a:t>ogljikovih </a:t>
            </a:r>
            <a:r>
              <a:rPr lang="sl-SI" sz="2800" dirty="0"/>
              <a:t>hidratov</a:t>
            </a:r>
          </a:p>
          <a:p>
            <a:pPr lvl="5"/>
            <a:r>
              <a:rPr lang="sl-SI" sz="2800" dirty="0" smtClean="0"/>
              <a:t>15 </a:t>
            </a:r>
            <a:r>
              <a:rPr lang="sl-SI" sz="2800" dirty="0"/>
              <a:t>– </a:t>
            </a:r>
            <a:r>
              <a:rPr lang="sl-SI" sz="2800" dirty="0" smtClean="0"/>
              <a:t>20 </a:t>
            </a:r>
            <a:r>
              <a:rPr lang="sl-SI" sz="2800" dirty="0"/>
              <a:t>% </a:t>
            </a:r>
            <a:r>
              <a:rPr lang="sl-SI" sz="2800" dirty="0" smtClean="0"/>
              <a:t>beljakovin </a:t>
            </a:r>
            <a:endParaRPr lang="sl-SI" sz="2800" dirty="0"/>
          </a:p>
          <a:p>
            <a:pPr lvl="5"/>
            <a:r>
              <a:rPr lang="sl-SI" sz="2800" dirty="0"/>
              <a:t>30 – </a:t>
            </a:r>
            <a:r>
              <a:rPr lang="sl-SI" sz="2800" dirty="0" smtClean="0"/>
              <a:t>35</a:t>
            </a:r>
            <a:r>
              <a:rPr lang="sl-SI" sz="2800" dirty="0"/>
              <a:t>% </a:t>
            </a:r>
            <a:r>
              <a:rPr lang="sl-SI" sz="2800" dirty="0" smtClean="0"/>
              <a:t>maščob</a:t>
            </a:r>
            <a:endParaRPr lang="sl-SI" sz="2800" dirty="0"/>
          </a:p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3356992"/>
            <a:ext cx="4901609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9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7989</TotalTime>
  <Words>1054</Words>
  <Application>Microsoft Office PowerPoint</Application>
  <PresentationFormat>Širokozaslonsko</PresentationFormat>
  <Paragraphs>144</Paragraphs>
  <Slides>34</Slides>
  <Notes>8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40" baseType="lpstr">
      <vt:lpstr>Arial Unicode MS</vt:lpstr>
      <vt:lpstr>Arial</vt:lpstr>
      <vt:lpstr>Calibri</vt:lpstr>
      <vt:lpstr>Candara Light</vt:lpstr>
      <vt:lpstr>Wingdings</vt:lpstr>
      <vt:lpstr>Officeova tema</vt:lpstr>
      <vt:lpstr>ZDRAV ŽIVLJENJSKI SLOG</vt:lpstr>
      <vt:lpstr>PowerPointova predstavitev</vt:lpstr>
      <vt:lpstr>Naši šolarji nekoč in danes</vt:lpstr>
      <vt:lpstr>Prehrana šolarjev nekoč in danes</vt:lpstr>
      <vt:lpstr>Prehrana šolarjev nekoč in danes</vt:lpstr>
      <vt:lpstr>PowerPointova predstavitev</vt:lpstr>
      <vt:lpstr>Pravila načrtovanja uravnotežene prehrane</vt:lpstr>
      <vt:lpstr>PowerPointova predstavitev</vt:lpstr>
      <vt:lpstr>PowerPointova predstavitev</vt:lpstr>
      <vt:lpstr>PowerPointova predstavitev</vt:lpstr>
      <vt:lpstr>Ogljikovi hidrati</vt:lpstr>
      <vt:lpstr>PowerPointova predstavitev</vt:lpstr>
      <vt:lpstr>Beljakovine</vt:lpstr>
      <vt:lpstr>Maščoba</vt:lpstr>
      <vt:lpstr>Vpliv vrste hranila na krvni sladkor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Pogostost uživanja živil</vt:lpstr>
      <vt:lpstr>PowerPointova predstavitev</vt:lpstr>
      <vt:lpstr>PowerPointova predstavitev</vt:lpstr>
      <vt:lpstr>Sladkor v živilih</vt:lpstr>
      <vt:lpstr>PowerPointova predstavitev</vt:lpstr>
      <vt:lpstr>PowerPointova predstavitev</vt:lpstr>
      <vt:lpstr>PowerPointova predstavitev</vt:lpstr>
      <vt:lpstr>Čuječe prehranjevanje</vt:lpstr>
      <vt:lpstr>PowerPointova predstavitev</vt:lpstr>
      <vt:lpstr>PowerPointova predstavitev</vt:lpstr>
      <vt:lpstr>Delavnice: Sladkor v živilih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 counting</dc:title>
  <dc:creator>Bojan</dc:creator>
  <cp:lastModifiedBy>Manca Čot</cp:lastModifiedBy>
  <cp:revision>291</cp:revision>
  <dcterms:created xsi:type="dcterms:W3CDTF">2003-06-01T10:00:12Z</dcterms:created>
  <dcterms:modified xsi:type="dcterms:W3CDTF">2021-07-16T13:37:56Z</dcterms:modified>
</cp:coreProperties>
</file>